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8"/>
  </p:handoutMasterIdLst>
  <p:sldIdLst>
    <p:sldId id="741" r:id="rId3"/>
    <p:sldId id="740" r:id="rId4"/>
    <p:sldId id="742" r:id="rId6"/>
    <p:sldId id="909" r:id="rId7"/>
  </p:sldIdLst>
  <p:sldSz cx="15119350" cy="10691495"/>
  <p:notesSz cx="10234295" cy="710374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 Fangshuo" initials="Y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1336" autoAdjust="0"/>
  </p:normalViewPr>
  <p:slideViewPr>
    <p:cSldViewPr snapToGrid="0" showGuides="1">
      <p:cViewPr varScale="1">
        <p:scale>
          <a:sx n="44" d="100"/>
          <a:sy n="44" d="100"/>
        </p:scale>
        <p:origin x="1560" y="82"/>
      </p:cViewPr>
      <p:guideLst>
        <p:guide orient="horz" pos="3511"/>
        <p:guide pos="473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4434862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sz="quarter" idx="1"/>
          </p:nvPr>
        </p:nvSpPr>
        <p:spPr>
          <a:xfrm>
            <a:off x="5797066" y="0"/>
            <a:ext cx="4434862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2"/>
          </p:nvPr>
        </p:nvSpPr>
        <p:spPr>
          <a:xfrm>
            <a:off x="0" y="6747325"/>
            <a:ext cx="4434862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3"/>
          </p:nvPr>
        </p:nvSpPr>
        <p:spPr>
          <a:xfrm>
            <a:off x="5797066" y="6747325"/>
            <a:ext cx="4434862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4434679" cy="3559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idx="1"/>
          </p:nvPr>
        </p:nvSpPr>
        <p:spPr>
          <a:xfrm>
            <a:off x="5797788" y="0"/>
            <a:ext cx="4434677" cy="3559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3423148" y="888133"/>
            <a:ext cx="3390743" cy="239774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true"/>
          </p:cNvSpPr>
          <p:nvPr>
            <p:ph type="body" sz="quarter" idx="3"/>
          </p:nvPr>
        </p:nvSpPr>
        <p:spPr>
          <a:xfrm>
            <a:off x="1024619" y="3419204"/>
            <a:ext cx="8187802" cy="279662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4"/>
          </p:nvPr>
        </p:nvSpPr>
        <p:spPr>
          <a:xfrm>
            <a:off x="0" y="6748051"/>
            <a:ext cx="4434679" cy="3559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5"/>
          </p:nvPr>
        </p:nvSpPr>
        <p:spPr>
          <a:xfrm>
            <a:off x="5797788" y="6748051"/>
            <a:ext cx="4434677" cy="35591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3422650" y="887413"/>
            <a:ext cx="3390900" cy="2398712"/>
          </a:xfrm>
        </p:spPr>
      </p:sp>
      <p:sp>
        <p:nvSpPr>
          <p:cNvPr id="3" name="文本占位符 2"/>
          <p:cNvSpPr>
            <a:spLocks noGrp="true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3422650" y="887413"/>
            <a:ext cx="3390900" cy="2398712"/>
          </a:xfrm>
        </p:spPr>
      </p:sp>
      <p:sp>
        <p:nvSpPr>
          <p:cNvPr id="3" name="文本占位符 2"/>
          <p:cNvSpPr>
            <a:spLocks noGrp="true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3422650" y="887413"/>
            <a:ext cx="3390900" cy="2398712"/>
          </a:xfrm>
        </p:spPr>
      </p:sp>
      <p:sp>
        <p:nvSpPr>
          <p:cNvPr id="3" name="文本占位符 2"/>
          <p:cNvSpPr>
            <a:spLocks noGrp="true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直接连接符 19"/>
          <p:cNvCxnSpPr/>
          <p:nvPr userDrawn="true"/>
        </p:nvCxnSpPr>
        <p:spPr>
          <a:xfrm flipH="true">
            <a:off x="401955" y="1056055"/>
            <a:ext cx="1431608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true"/>
          </p:cNvSpPr>
          <p:nvPr>
            <p:ph sz="quarter" idx="13"/>
          </p:nvPr>
        </p:nvSpPr>
        <p:spPr>
          <a:xfrm>
            <a:off x="1039501" y="859927"/>
            <a:ext cx="13041013" cy="866715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true"/>
          </p:cNvPicPr>
          <p:nvPr userDrawn="true"/>
        </p:nvPicPr>
        <p:blipFill rotWithShape="true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-10000"/>
                    </a14:imgEffect>
                  </a14:imgLayer>
                </a14:imgProps>
              </a:ext>
            </a:extLst>
          </a:blip>
          <a:srcRect l="6686" r="17976"/>
          <a:stretch>
            <a:fillRect/>
          </a:stretch>
        </p:blipFill>
        <p:spPr>
          <a:xfrm>
            <a:off x="0" y="0"/>
            <a:ext cx="15120015" cy="10692505"/>
          </a:xfrm>
          <a:prstGeom prst="rect">
            <a:avLst/>
          </a:prstGeom>
        </p:spPr>
      </p:pic>
      <p:sp>
        <p:nvSpPr>
          <p:cNvPr id="4" name="矩形 3"/>
          <p:cNvSpPr/>
          <p:nvPr userDrawn="true"/>
        </p:nvSpPr>
        <p:spPr>
          <a:xfrm>
            <a:off x="0" y="0"/>
            <a:ext cx="15120015" cy="10692505"/>
          </a:xfrm>
          <a:prstGeom prst="rect">
            <a:avLst/>
          </a:prstGeom>
          <a:gradFill flip="none" rotWithShape="true">
            <a:gsLst>
              <a:gs pos="45000">
                <a:schemeClr val="bg1">
                  <a:alpha val="92000"/>
                </a:schemeClr>
              </a:gs>
              <a:gs pos="0">
                <a:schemeClr val="bg1"/>
              </a:gs>
              <a:gs pos="77000">
                <a:schemeClr val="bg1">
                  <a:alpha val="72000"/>
                </a:schemeClr>
              </a:gs>
              <a:gs pos="100000">
                <a:schemeClr val="bg1">
                  <a:alpha val="72000"/>
                </a:schemeClr>
              </a:gs>
            </a:gsLst>
            <a:lin ang="5400000" scaled="true"/>
            <a:tileRect/>
          </a:gradFill>
          <a:ln w="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3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1472CABF-58BA-4506-AA69-F362DA25B674}" type="datetime1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58932E56-389D-4F0B-A845-E8A84830E993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内容占位符 2"/>
          <p:cNvSpPr>
            <a:spLocks noGrp="true"/>
          </p:cNvSpPr>
          <p:nvPr>
            <p:ph idx="1"/>
          </p:nvPr>
        </p:nvSpPr>
        <p:spPr>
          <a:xfrm>
            <a:off x="1039455" y="2846116"/>
            <a:ext cx="13040439" cy="6783655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803251" y="402949"/>
            <a:ext cx="13041013" cy="2066723"/>
          </a:xfrm>
        </p:spPr>
        <p:txBody>
          <a:bodyPr anchor="ctr" anchorCtr="false">
            <a:normAutofit/>
          </a:bodyPr>
          <a:lstStyle>
            <a:lvl1pPr>
              <a:defRPr sz="374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idx="1"/>
          </p:nvPr>
        </p:nvSpPr>
        <p:spPr>
          <a:xfrm>
            <a:off x="803251" y="2846384"/>
            <a:ext cx="13041013" cy="6784296"/>
          </a:xfrm>
        </p:spPr>
        <p:txBody>
          <a:bodyPr>
            <a:normAutofit/>
          </a:bodyPr>
          <a:lstStyle>
            <a:lvl1pPr>
              <a:defRPr sz="31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80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1031626" y="5848474"/>
            <a:ext cx="9079884" cy="1265010"/>
          </a:xfrm>
        </p:spPr>
        <p:txBody>
          <a:bodyPr anchor="b">
            <a:normAutofit/>
          </a:bodyPr>
          <a:lstStyle>
            <a:lvl1pPr>
              <a:defRPr sz="6235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1031626" y="7187627"/>
            <a:ext cx="9079884" cy="1009622"/>
          </a:xfrm>
        </p:spPr>
        <p:txBody>
          <a:bodyPr>
            <a:normAutofit/>
          </a:bodyPr>
          <a:lstStyle>
            <a:lvl1pPr marL="0" indent="0">
              <a:buNone/>
              <a:defRPr sz="2805">
                <a:solidFill>
                  <a:schemeClr val="tx1"/>
                </a:solidFill>
              </a:defRPr>
            </a:lvl1pPr>
            <a:lvl2pPr marL="713105" indent="0">
              <a:buNone/>
              <a:defRPr sz="3120">
                <a:solidFill>
                  <a:schemeClr val="tx1">
                    <a:tint val="75000"/>
                  </a:schemeClr>
                </a:solidFill>
              </a:defRPr>
            </a:lvl2pPr>
            <a:lvl3pPr marL="1425575" indent="0">
              <a:buNone/>
              <a:defRPr sz="2805">
                <a:solidFill>
                  <a:schemeClr val="tx1">
                    <a:tint val="75000"/>
                  </a:schemeClr>
                </a:solidFill>
              </a:defRPr>
            </a:lvl3pPr>
            <a:lvl4pPr marL="213868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4pPr>
            <a:lvl5pPr marL="285115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5pPr>
            <a:lvl6pPr marL="356425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6pPr>
            <a:lvl7pPr marL="427672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7pPr>
            <a:lvl8pPr marL="498983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8pPr>
            <a:lvl9pPr marL="570230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803251" y="402949"/>
            <a:ext cx="13041013" cy="2066723"/>
          </a:xfrm>
        </p:spPr>
        <p:txBody>
          <a:bodyPr>
            <a:normAutofit/>
          </a:bodyPr>
          <a:lstStyle>
            <a:lvl1pPr>
              <a:defRPr sz="374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true"/>
          </p:cNvSpPr>
          <p:nvPr>
            <p:ph sz="half" idx="1"/>
          </p:nvPr>
        </p:nvSpPr>
        <p:spPr>
          <a:xfrm>
            <a:off x="803251" y="2846384"/>
            <a:ext cx="6426006" cy="6784296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1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280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7418257" y="2846384"/>
            <a:ext cx="6426006" cy="6784296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312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2805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495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1041470" y="569277"/>
            <a:ext cx="13041013" cy="206672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1041470" y="2720619"/>
            <a:ext cx="6396474" cy="1284585"/>
          </a:xfrm>
        </p:spPr>
        <p:txBody>
          <a:bodyPr anchor="b"/>
          <a:lstStyle>
            <a:lvl1pPr marL="0" indent="0">
              <a:buNone/>
              <a:defRPr sz="3740" b="1"/>
            </a:lvl1pPr>
            <a:lvl2pPr marL="713105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680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4255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830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true"/>
          </p:cNvSpPr>
          <p:nvPr>
            <p:ph sz="half" idx="2"/>
          </p:nvPr>
        </p:nvSpPr>
        <p:spPr>
          <a:xfrm>
            <a:off x="1041470" y="4078071"/>
            <a:ext cx="6396474" cy="557241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true"/>
          </p:cNvSpPr>
          <p:nvPr>
            <p:ph type="body" sz="quarter" idx="3"/>
          </p:nvPr>
        </p:nvSpPr>
        <p:spPr>
          <a:xfrm>
            <a:off x="7654507" y="2720619"/>
            <a:ext cx="6427976" cy="1284585"/>
          </a:xfrm>
        </p:spPr>
        <p:txBody>
          <a:bodyPr anchor="b"/>
          <a:lstStyle>
            <a:lvl1pPr marL="0" indent="0">
              <a:buNone/>
              <a:defRPr sz="3740" b="1"/>
            </a:lvl1pPr>
            <a:lvl2pPr marL="713105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680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4255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830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true"/>
          </p:cNvSpPr>
          <p:nvPr>
            <p:ph sz="quarter" idx="4"/>
          </p:nvPr>
        </p:nvSpPr>
        <p:spPr>
          <a:xfrm>
            <a:off x="7654507" y="4078071"/>
            <a:ext cx="6427976" cy="557241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/>
          </p:nvPr>
        </p:nvSpPr>
        <p:spPr>
          <a:xfrm>
            <a:off x="1039501" y="4312891"/>
            <a:ext cx="13041013" cy="2066723"/>
          </a:xfrm>
        </p:spPr>
        <p:txBody>
          <a:bodyPr>
            <a:normAutofit/>
          </a:bodyPr>
          <a:lstStyle>
            <a:lvl1pPr algn="ctr">
              <a:defRPr sz="7485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true"/>
          </p:cNvSpPr>
          <p:nvPr>
            <p:ph type="title" hasCustomPrompt="true"/>
          </p:nvPr>
        </p:nvSpPr>
        <p:spPr>
          <a:xfrm>
            <a:off x="802069" y="198009"/>
            <a:ext cx="5165509" cy="2494918"/>
          </a:xfrm>
        </p:spPr>
        <p:txBody>
          <a:bodyPr anchor="ctr" anchorCtr="false">
            <a:normAutofit/>
          </a:bodyPr>
          <a:lstStyle>
            <a:lvl1pPr>
              <a:defRPr sz="374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true" noChangeAspect="true"/>
          </p:cNvSpPr>
          <p:nvPr>
            <p:ph type="pic" idx="1"/>
          </p:nvPr>
        </p:nvSpPr>
        <p:spPr>
          <a:xfrm>
            <a:off x="6428983" y="1194845"/>
            <a:ext cx="7214468" cy="7942897"/>
          </a:xfrm>
        </p:spPr>
        <p:txBody>
          <a:bodyPr/>
          <a:lstStyle>
            <a:lvl1pPr marL="0" indent="0">
              <a:buNone/>
              <a:defRPr sz="4990"/>
            </a:lvl1pPr>
            <a:lvl2pPr marL="713105" indent="0">
              <a:buNone/>
              <a:defRPr sz="4365"/>
            </a:lvl2pPr>
            <a:lvl3pPr marL="1425575" indent="0">
              <a:buNone/>
              <a:defRPr sz="3740"/>
            </a:lvl3pPr>
            <a:lvl4pPr marL="2138680" indent="0">
              <a:buNone/>
              <a:defRPr sz="3120"/>
            </a:lvl4pPr>
            <a:lvl5pPr marL="2851150" indent="0">
              <a:buNone/>
              <a:defRPr sz="3120"/>
            </a:lvl5pPr>
            <a:lvl6pPr marL="3564255" indent="0">
              <a:buNone/>
              <a:defRPr sz="3120"/>
            </a:lvl6pPr>
            <a:lvl7pPr marL="4276725" indent="0">
              <a:buNone/>
              <a:defRPr sz="3120"/>
            </a:lvl7pPr>
            <a:lvl8pPr marL="4989830" indent="0">
              <a:buNone/>
              <a:defRPr sz="3120"/>
            </a:lvl8pPr>
            <a:lvl9pPr marL="5702300" indent="0">
              <a:buNone/>
              <a:defRPr sz="312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true"/>
          </p:cNvSpPr>
          <p:nvPr>
            <p:ph type="body" sz="half" idx="2"/>
          </p:nvPr>
        </p:nvSpPr>
        <p:spPr>
          <a:xfrm>
            <a:off x="808369" y="3207751"/>
            <a:ext cx="5165509" cy="5942756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95"/>
            </a:lvl1pPr>
            <a:lvl2pPr marL="713105" indent="0">
              <a:buNone/>
              <a:defRPr sz="2185"/>
            </a:lvl2pPr>
            <a:lvl3pPr marL="1425575" indent="0">
              <a:buNone/>
              <a:defRPr sz="1870"/>
            </a:lvl3pPr>
            <a:lvl4pPr marL="2138680" indent="0">
              <a:buNone/>
              <a:defRPr sz="1560"/>
            </a:lvl4pPr>
            <a:lvl5pPr marL="2851150" indent="0">
              <a:buNone/>
              <a:defRPr sz="1560"/>
            </a:lvl5pPr>
            <a:lvl6pPr marL="3564255" indent="0">
              <a:buNone/>
              <a:defRPr sz="1560"/>
            </a:lvl6pPr>
            <a:lvl7pPr marL="4276725" indent="0">
              <a:buNone/>
              <a:defRPr sz="1560"/>
            </a:lvl7pPr>
            <a:lvl8pPr marL="4989830" indent="0">
              <a:buNone/>
              <a:defRPr sz="1560"/>
            </a:lvl8pPr>
            <a:lvl9pPr marL="5702300" indent="0">
              <a:buNone/>
              <a:defRPr sz="156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true"/>
          </p:cNvSpPr>
          <p:nvPr>
            <p:ph type="title" orient="vert"/>
          </p:nvPr>
        </p:nvSpPr>
        <p:spPr>
          <a:xfrm>
            <a:off x="12183919" y="569277"/>
            <a:ext cx="1896595" cy="9061403"/>
          </a:xfrm>
        </p:spPr>
        <p:txBody>
          <a:bodyPr vert="eaVert">
            <a:normAutofit/>
          </a:bodyPr>
          <a:lstStyle>
            <a:lvl1pPr>
              <a:defRPr sz="561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true"/>
          </p:cNvSpPr>
          <p:nvPr>
            <p:ph type="body" orient="vert" idx="1"/>
          </p:nvPr>
        </p:nvSpPr>
        <p:spPr>
          <a:xfrm>
            <a:off x="1039501" y="569277"/>
            <a:ext cx="11012557" cy="9061403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true"/>
          </p:cNvSpPr>
          <p:nvPr>
            <p:ph type="title"/>
          </p:nvPr>
        </p:nvSpPr>
        <p:spPr>
          <a:xfrm>
            <a:off x="1039501" y="569277"/>
            <a:ext cx="13041013" cy="2066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true"/>
          </p:cNvSpPr>
          <p:nvPr>
            <p:ph type="body" idx="1"/>
          </p:nvPr>
        </p:nvSpPr>
        <p:spPr>
          <a:xfrm>
            <a:off x="1039501" y="2846384"/>
            <a:ext cx="13041013" cy="678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true"/>
          </p:cNvSpPr>
          <p:nvPr>
            <p:ph type="dt" sz="half" idx="2"/>
          </p:nvPr>
        </p:nvSpPr>
        <p:spPr>
          <a:xfrm>
            <a:off x="1039501" y="9910368"/>
            <a:ext cx="3402003" cy="56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8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true"/>
          </p:cNvSpPr>
          <p:nvPr>
            <p:ph type="ftr" sz="quarter" idx="3"/>
          </p:nvPr>
        </p:nvSpPr>
        <p:spPr>
          <a:xfrm>
            <a:off x="5008505" y="9910368"/>
            <a:ext cx="5103005" cy="56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8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true"/>
          </p:cNvSpPr>
          <p:nvPr>
            <p:ph type="sldNum" sz="quarter" idx="4"/>
          </p:nvPr>
        </p:nvSpPr>
        <p:spPr>
          <a:xfrm>
            <a:off x="10678510" y="9910368"/>
            <a:ext cx="3402003" cy="569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87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1425575" rtl="0" eaLnBrk="1" latinLnBrk="0" hangingPunct="1">
        <a:lnSpc>
          <a:spcPct val="90000"/>
        </a:lnSpc>
        <a:spcBef>
          <a:spcPct val="0"/>
        </a:spcBef>
        <a:buNone/>
        <a:defRPr sz="62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235" indent="-356235" algn="l" defTabSz="1425575" rtl="0" eaLnBrk="1" latinLnBrk="0" hangingPunct="1">
        <a:lnSpc>
          <a:spcPct val="90000"/>
        </a:lnSpc>
        <a:spcBef>
          <a:spcPts val="1560"/>
        </a:spcBef>
        <a:buFont typeface="Arial" panose="02080604020202020204" pitchFamily="34" charset="0"/>
        <a:buChar char="•"/>
        <a:defRPr sz="3740" kern="1200">
          <a:solidFill>
            <a:schemeClr val="tx1"/>
          </a:solidFill>
          <a:latin typeface="+mn-lt"/>
          <a:ea typeface="+mn-ea"/>
          <a:cs typeface="+mn-cs"/>
        </a:defRPr>
      </a:lvl1pPr>
      <a:lvl2pPr marL="106934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3120" kern="1200">
          <a:solidFill>
            <a:schemeClr val="tx1"/>
          </a:solidFill>
          <a:latin typeface="+mn-lt"/>
          <a:ea typeface="+mn-ea"/>
          <a:cs typeface="+mn-cs"/>
        </a:defRPr>
      </a:lvl2pPr>
      <a:lvl3pPr marL="178181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3pPr>
      <a:lvl4pPr marL="249491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320738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92049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63296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534606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605853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8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1pPr>
      <a:lvl2pPr marL="71310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2pPr>
      <a:lvl3pPr marL="142557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3pPr>
      <a:lvl4pPr marL="213868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5115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6425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27672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98983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70230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7733" y="2997344"/>
            <a:ext cx="14983330" cy="4264842"/>
            <a:chOff x="-373" y="2963"/>
            <a:chExt cx="15232" cy="4335"/>
          </a:xfrm>
        </p:grpSpPr>
        <p:cxnSp>
          <p:nvCxnSpPr>
            <p:cNvPr id="3" name="直接连接符 3"/>
            <p:cNvCxnSpPr/>
            <p:nvPr/>
          </p:nvCxnSpPr>
          <p:spPr>
            <a:xfrm>
              <a:off x="1688" y="7111"/>
              <a:ext cx="11250" cy="3"/>
            </a:xfrm>
            <a:prstGeom prst="line">
              <a:avLst/>
            </a:prstGeom>
            <a:ln w="12700" cap="flat" cmpd="sng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cxnSp>
          <p:nvCxnSpPr>
            <p:cNvPr id="5" name="直接连接符 6"/>
            <p:cNvCxnSpPr/>
            <p:nvPr/>
          </p:nvCxnSpPr>
          <p:spPr>
            <a:xfrm>
              <a:off x="1688" y="2963"/>
              <a:ext cx="11137" cy="2"/>
            </a:xfrm>
            <a:prstGeom prst="line">
              <a:avLst/>
            </a:prstGeom>
            <a:ln w="12700" cap="flat" cmpd="sng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</p:spPr>
        </p:cxnSp>
        <p:sp>
          <p:nvSpPr>
            <p:cNvPr id="8" name="标题 1"/>
            <p:cNvSpPr txBox="true"/>
            <p:nvPr/>
          </p:nvSpPr>
          <p:spPr>
            <a:xfrm>
              <a:off x="1631" y="3173"/>
              <a:ext cx="11250" cy="2227"/>
            </a:xfrm>
          </p:spPr>
          <p:txBody>
            <a:bodyPr wrap="square"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None/>
                <a:defRPr sz="3600" b="0" i="0" u="none" kern="1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7000"/>
                </a:lnSpc>
                <a:buFontTx/>
              </a:pPr>
              <a:r>
                <a:rPr lang="zh-CN" sz="4800" b="1" dirty="0">
                  <a:solidFill>
                    <a:schemeClr val="tx1"/>
                  </a:solidFill>
                  <a:latin typeface="+mj-ea"/>
                  <a:cs typeface="+mj-ea"/>
                </a:rPr>
                <a:t>项目名称</a:t>
              </a:r>
              <a:endParaRPr lang="zh-CN" sz="4800" b="1" dirty="0">
                <a:solidFill>
                  <a:schemeClr val="tx1"/>
                </a:solidFill>
                <a:latin typeface="+mj-ea"/>
                <a:cs typeface="+mj-ea"/>
              </a:endParaRPr>
            </a:p>
            <a:p>
              <a:pPr algn="ctr">
                <a:lnSpc>
                  <a:spcPts val="7000"/>
                </a:lnSpc>
                <a:buFontTx/>
              </a:pPr>
              <a:r>
                <a:rPr lang="zh-CN" sz="4800" b="1" dirty="0">
                  <a:solidFill>
                    <a:schemeClr val="tx1"/>
                  </a:solidFill>
                  <a:latin typeface="+mj-ea"/>
                  <a:cs typeface="+mj-ea"/>
                </a:rPr>
                <a:t>公司名称</a:t>
              </a:r>
              <a:endParaRPr lang="zh-CN" sz="4800" b="1" dirty="0">
                <a:solidFill>
                  <a:schemeClr val="tx1"/>
                </a:solidFill>
                <a:latin typeface="+mj-ea"/>
                <a:cs typeface="+mj-ea"/>
              </a:endParaRPr>
            </a:p>
          </p:txBody>
        </p:sp>
        <p:sp>
          <p:nvSpPr>
            <p:cNvPr id="9" name="标题 1"/>
            <p:cNvSpPr txBox="true"/>
            <p:nvPr/>
          </p:nvSpPr>
          <p:spPr>
            <a:xfrm>
              <a:off x="-373" y="5400"/>
              <a:ext cx="15232" cy="1898"/>
            </a:xfrm>
          </p:spPr>
          <p:txBody>
            <a:bodyPr wrap="square"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None/>
                <a:defRPr sz="3600" b="0" i="0" u="none" kern="1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  <a:buFontTx/>
              </a:pPr>
              <a:r>
                <a:rPr lang="en-US" altLang="zh-CN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X</a:t>
              </a:r>
              <a:r>
                <a:rPr lang="zh-CN" altLang="en-US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栋高层，</a:t>
              </a:r>
              <a:r>
                <a:rPr lang="en-US" altLang="zh-CN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X</a:t>
              </a:r>
              <a:r>
                <a:rPr lang="zh-CN" altLang="en-US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栋洋房，共</a:t>
              </a:r>
              <a:r>
                <a:rPr lang="en-US" altLang="zh-CN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XX</a:t>
              </a:r>
              <a:r>
                <a:rPr lang="zh-CN" altLang="en-US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套房源，清水</a:t>
              </a:r>
              <a:r>
                <a:rPr lang="en-US" altLang="zh-CN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/</a:t>
              </a:r>
              <a:r>
                <a:rPr lang="zh-CN" altLang="en-US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装修，现房</a:t>
              </a:r>
              <a:r>
                <a:rPr lang="en-US" altLang="zh-CN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/</a:t>
              </a:r>
              <a:r>
                <a:rPr lang="zh-CN" altLang="en-US" b="1" dirty="0">
                  <a:solidFill>
                    <a:schemeClr val="tx1"/>
                  </a:solidFill>
                  <a:latin typeface="+mj-ea"/>
                  <a:cs typeface="+mj-ea"/>
                  <a:sym typeface="+mn-ea"/>
                </a:rPr>
                <a:t>期房。</a:t>
              </a:r>
              <a:endParaRPr lang="zh-CN" altLang="en-US" b="1" dirty="0">
                <a:solidFill>
                  <a:schemeClr val="tx1"/>
                </a:solidFill>
                <a:latin typeface="+mj-ea"/>
                <a:cs typeface="+mj-ea"/>
                <a:sym typeface="+mn-ea"/>
              </a:endParaRPr>
            </a:p>
            <a:p>
              <a:pPr algn="ctr">
                <a:lnSpc>
                  <a:spcPct val="150000"/>
                </a:lnSpc>
                <a:buFontTx/>
              </a:pPr>
              <a:endParaRPr lang="zh-CN" altLang="en-US" b="1" dirty="0">
                <a:solidFill>
                  <a:srgbClr val="FF0000"/>
                </a:solidFill>
                <a:latin typeface="+mj-ea"/>
                <a:cs typeface="+mj-ea"/>
              </a:endParaRPr>
            </a:p>
          </p:txBody>
        </p:sp>
      </p:grpSp>
      <p:sp>
        <p:nvSpPr>
          <p:cNvPr id="29" name="标题 1"/>
          <p:cNvSpPr txBox="true"/>
          <p:nvPr/>
        </p:nvSpPr>
        <p:spPr>
          <a:xfrm>
            <a:off x="288925" y="115570"/>
            <a:ext cx="2305685" cy="704850"/>
          </a:xfrm>
        </p:spPr>
        <p:txBody>
          <a:bodyPr wrap="square"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000"/>
              </a:lnSpc>
              <a:buFontTx/>
            </a:pPr>
            <a:r>
              <a:rPr lang="zh-CN" sz="2800" dirty="0">
                <a:solidFill>
                  <a:schemeClr val="tx1"/>
                </a:solidFill>
                <a:latin typeface="黑体" charset="0"/>
                <a:ea typeface="黑体" charset="0"/>
                <a:cs typeface="黑体" charset="0"/>
              </a:rPr>
              <a:t>附件</a:t>
            </a:r>
            <a:r>
              <a:rPr lang="en-US" altLang="zh-CN" sz="2800" dirty="0">
                <a:solidFill>
                  <a:schemeClr val="tx1"/>
                </a:solidFill>
                <a:latin typeface="黑体" charset="0"/>
                <a:ea typeface="黑体" charset="0"/>
                <a:cs typeface="黑体" charset="0"/>
              </a:rPr>
              <a:t>3</a:t>
            </a:r>
            <a:endParaRPr lang="en-US" altLang="zh-CN" sz="2800" dirty="0">
              <a:solidFill>
                <a:schemeClr val="tx1"/>
              </a:solidFill>
              <a:latin typeface="黑体" charset="0"/>
              <a:ea typeface="黑体" charset="0"/>
              <a:cs typeface="黑体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true"/>
          </p:cNvPicPr>
          <p:nvPr/>
        </p:nvPicPr>
        <p:blipFill>
          <a:blip r:embed="rId1"/>
          <a:stretch>
            <a:fillRect/>
          </a:stretch>
        </p:blipFill>
        <p:spPr>
          <a:xfrm>
            <a:off x="570230" y="1292860"/>
            <a:ext cx="8538845" cy="5389245"/>
          </a:xfrm>
          <a:prstGeom prst="rect">
            <a:avLst/>
          </a:prstGeom>
        </p:spPr>
      </p:pic>
      <p:sp>
        <p:nvSpPr>
          <p:cNvPr id="30" name="文本框 29"/>
          <p:cNvSpPr txBox="true"/>
          <p:nvPr/>
        </p:nvSpPr>
        <p:spPr>
          <a:xfrm>
            <a:off x="389255" y="6691630"/>
            <a:ext cx="14477365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项目位置：</a:t>
            </a:r>
            <a:r>
              <a:rPr lang="zh-CN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补充。</a:t>
            </a:r>
            <a:endParaRPr lang="zh-CN" altLang="en-US" sz="2400" b="1" dirty="0">
              <a:latin typeface="仿宋_GB2312" panose="02010609030101010101" pitchFamily="49" charset="-122"/>
              <a:ea typeface="仿宋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交通情况：</a:t>
            </a:r>
            <a:r>
              <a:rPr lang="zh-CN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周边</a:t>
            </a:r>
            <a:r>
              <a:rPr lang="en-US" altLang="zh-CN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1km</a:t>
            </a:r>
            <a:r>
              <a:rPr lang="zh-CN" altLang="en-US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内地铁、公交站点情况。</a:t>
            </a:r>
            <a:endParaRPr lang="zh-CN" altLang="en-US" sz="2400" dirty="0">
              <a:latin typeface="仿宋_GB2312" panose="02010609030101010101" pitchFamily="49" charset="-122"/>
              <a:ea typeface="仿宋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商业情况：</a:t>
            </a:r>
            <a:r>
              <a:rPr lang="zh-CN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sz="2400" dirty="0">
              <a:latin typeface="仿宋_GB2312" panose="02010609030101010101" pitchFamily="49" charset="-122"/>
              <a:ea typeface="仿宋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教育情况：</a:t>
            </a:r>
            <a:r>
              <a:rPr lang="zh-CN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altLang="en-US" sz="2400" dirty="0">
              <a:latin typeface="仿宋_GB2312" panose="02010609030101010101" pitchFamily="49" charset="-122"/>
              <a:ea typeface="仿宋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生态情况：</a:t>
            </a:r>
            <a:r>
              <a:rPr lang="zh-CN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altLang="en-US" sz="2400" dirty="0">
              <a:latin typeface="仿宋_GB2312" panose="02010609030101010101" pitchFamily="49" charset="-122"/>
              <a:ea typeface="仿宋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医疗情况：</a:t>
            </a:r>
            <a:r>
              <a:rPr lang="zh-CN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sz="2400" dirty="0">
              <a:latin typeface="仿宋_GB2312" panose="02010609030101010101" pitchFamily="49" charset="-122"/>
              <a:ea typeface="仿宋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总建筑面积：</a:t>
            </a:r>
            <a:r>
              <a:rPr lang="zh-CN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lang="zh-CN" altLang="en-US" sz="2400" dirty="0">
              <a:latin typeface="仿宋_GB2312" panose="02010609030101010101" pitchFamily="49" charset="-122"/>
              <a:ea typeface="仿宋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抵押查封情况：</a:t>
            </a:r>
            <a:r>
              <a:rPr lang="zh-CN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补充</a:t>
            </a:r>
            <a:endParaRPr sz="2400" dirty="0">
              <a:latin typeface="仿宋_GB2312" panose="02010609030101010101" pitchFamily="49" charset="-122"/>
              <a:ea typeface="仿宋_GB2312" panose="02010609030101010101" pitchFamily="49" charset="-122"/>
              <a:cs typeface="CESI仿宋-GB2312" panose="02000500000000000000" charset="-122"/>
              <a:sym typeface="+mn-ea"/>
            </a:endParaRPr>
          </a:p>
          <a:p>
            <a:pPr fontAlgn="auto">
              <a:lnSpc>
                <a:spcPts val="3000"/>
              </a:lnSpc>
            </a:pPr>
            <a:r>
              <a:rPr lang="zh-CN" altLang="en-US" sz="2400" b="1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户型情况：</a:t>
            </a:r>
            <a:r>
              <a:rPr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一室一厅 60平方米 X户；两室一厅 90平方米X户；三室两厅 120平方米 X户</a:t>
            </a:r>
            <a:r>
              <a:rPr lang="zh-CN" altLang="en-US" sz="2400" dirty="0">
                <a:latin typeface="仿宋_GB2312" panose="02010609030101010101" pitchFamily="49" charset="-122"/>
                <a:ea typeface="仿宋_GB2312" panose="02010609030101010101" pitchFamily="49" charset="-122"/>
                <a:cs typeface="CESI仿宋-GB2312" panose="02000500000000000000" charset="-122"/>
                <a:sym typeface="+mn-ea"/>
              </a:rPr>
              <a:t>。</a:t>
            </a:r>
            <a:endParaRPr sz="2400" dirty="0">
              <a:latin typeface="仿宋_GB2312" panose="02010609030101010101" pitchFamily="49" charset="-122"/>
              <a:ea typeface="仿宋_GB2312" panose="02010609030101010101" pitchFamily="49" charset="-122"/>
              <a:cs typeface="CESI仿宋-GB2312" panose="02000500000000000000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294495" y="1292860"/>
            <a:ext cx="5572125" cy="5405755"/>
            <a:chOff x="16043" y="2099"/>
            <a:chExt cx="7558" cy="7332"/>
          </a:xfrm>
        </p:grpSpPr>
        <p:pic>
          <p:nvPicPr>
            <p:cNvPr id="6" name="图片 5"/>
            <p:cNvPicPr>
              <a:picLocks noChangeAspect="true"/>
            </p:cNvPicPr>
            <p:nvPr/>
          </p:nvPicPr>
          <p:blipFill rotWithShape="true">
            <a:blip r:embed="rId2" cstate="print">
              <a:lum contrast="6000"/>
            </a:blip>
            <a:srcRect l="19581" t="5278" r="19357" b="10877"/>
            <a:stretch>
              <a:fillRect/>
            </a:stretch>
          </p:blipFill>
          <p:spPr>
            <a:xfrm>
              <a:off x="16043" y="2099"/>
              <a:ext cx="7558" cy="7332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9863" y="5674"/>
              <a:ext cx="1151" cy="732"/>
              <a:chOff x="5571" y="11465"/>
              <a:chExt cx="1257" cy="799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5623" y="11996"/>
                <a:ext cx="273" cy="268"/>
              </a:xfrm>
              <a:prstGeom prst="ellipse">
                <a:avLst/>
              </a:prstGeom>
              <a:solidFill>
                <a:srgbClr val="C00000"/>
              </a:solidFill>
              <a:ln w="19050">
                <a:solidFill>
                  <a:schemeClr val="tx1">
                    <a:alpha val="8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zh-CN" altLang="en-US" sz="745" b="1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</a:endParaRPr>
              </a:p>
            </p:txBody>
          </p:sp>
          <p:sp>
            <p:nvSpPr>
              <p:cNvPr id="5" name="圆角矩形标注 4"/>
              <p:cNvSpPr/>
              <p:nvPr/>
            </p:nvSpPr>
            <p:spPr>
              <a:xfrm>
                <a:off x="5571" y="11465"/>
                <a:ext cx="1257" cy="407"/>
              </a:xfrm>
              <a:prstGeom prst="wedgeRoundRectCallout">
                <a:avLst>
                  <a:gd name="adj1" fmla="val -31210"/>
                  <a:gd name="adj2" fmla="val 82500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chemeClr val="tx1">
                    <a:alpha val="8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zh-CN" altLang="en-US" sz="1200" b="1" dirty="0">
                    <a:solidFill>
                      <a:schemeClr val="tx1"/>
                    </a:solidFill>
                    <a:latin typeface="宋体" pitchFamily="2" charset="-122"/>
                    <a:ea typeface="宋体" pitchFamily="2" charset="-122"/>
                  </a:rPr>
                  <a:t>地块位置</a:t>
                </a:r>
                <a:endParaRPr lang="zh-CN" altLang="en-US" sz="1200" b="1" dirty="0">
                  <a:solidFill>
                    <a:schemeClr val="tx1"/>
                  </a:solidFill>
                  <a:latin typeface="宋体" pitchFamily="2" charset="-122"/>
                  <a:ea typeface="宋体" pitchFamily="2" charset="-122"/>
                </a:endParaRPr>
              </a:p>
            </p:txBody>
          </p:sp>
        </p:grpSp>
      </p:grpSp>
      <p:sp>
        <p:nvSpPr>
          <p:cNvPr id="20" name="文本框 19"/>
          <p:cNvSpPr txBox="true"/>
          <p:nvPr/>
        </p:nvSpPr>
        <p:spPr>
          <a:xfrm>
            <a:off x="7719499" y="2662468"/>
            <a:ext cx="15750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3333FF"/>
                </a:solidFill>
                <a:effectLst>
                  <a:glow rad="762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sz="2000" dirty="0">
                <a:solidFill>
                  <a:srgbClr val="FF33CC"/>
                </a:solidFill>
              </a:rPr>
              <a:t>地铁</a:t>
            </a:r>
            <a:r>
              <a:rPr lang="en-US" altLang="zh-CN" sz="2000" dirty="0">
                <a:solidFill>
                  <a:srgbClr val="FF33CC"/>
                </a:solidFill>
              </a:rPr>
              <a:t>1</a:t>
            </a:r>
            <a:r>
              <a:rPr lang="zh-CN" altLang="en-US" sz="2000" dirty="0">
                <a:solidFill>
                  <a:srgbClr val="FF33CC"/>
                </a:solidFill>
              </a:rPr>
              <a:t>号线</a:t>
            </a:r>
            <a:endParaRPr lang="zh-CN" altLang="en-US" sz="2000" dirty="0">
              <a:solidFill>
                <a:srgbClr val="FF33CC"/>
              </a:solidFill>
            </a:endParaRPr>
          </a:p>
        </p:txBody>
      </p:sp>
      <p:sp>
        <p:nvSpPr>
          <p:cNvPr id="16" name="文本框 15"/>
          <p:cNvSpPr txBox="true"/>
          <p:nvPr/>
        </p:nvSpPr>
        <p:spPr>
          <a:xfrm>
            <a:off x="4832321" y="4300043"/>
            <a:ext cx="231822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3333FF"/>
                </a:solidFill>
                <a:effectLst>
                  <a:glow rad="762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2000" dirty="0">
                <a:latin typeface="+mj-ea"/>
                <a:ea typeface="宋体" pitchFamily="2" charset="-122"/>
                <a:cs typeface="+mj-ea"/>
                <a:sym typeface="+mn-ea"/>
              </a:rPr>
              <a:t>沈阳市房产局</a:t>
            </a:r>
            <a:endParaRPr lang="zh-CN" altLang="en-US" sz="2000" dirty="0">
              <a:latin typeface="+mj-ea"/>
              <a:ea typeface="宋体" pitchFamily="2" charset="-122"/>
              <a:cs typeface="+mj-ea"/>
              <a:sym typeface="+mn-ea"/>
            </a:endParaRPr>
          </a:p>
        </p:txBody>
      </p:sp>
      <p:sp>
        <p:nvSpPr>
          <p:cNvPr id="25" name="文本框 24"/>
          <p:cNvSpPr txBox="true"/>
          <p:nvPr/>
        </p:nvSpPr>
        <p:spPr>
          <a:xfrm rot="21180000">
            <a:off x="3098165" y="2693670"/>
            <a:ext cx="2819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3333FF"/>
                </a:solidFill>
                <a:effectLst>
                  <a:glow rad="762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600" dirty="0">
                <a:latin typeface="+mj-ea"/>
                <a:ea typeface="宋体" pitchFamily="2" charset="-122"/>
                <a:cs typeface="+mj-ea"/>
                <a:sym typeface="+mn-ea"/>
              </a:rPr>
              <a:t>青年大街</a:t>
            </a:r>
            <a:endParaRPr lang="zh-CN" altLang="en-US" sz="1600" dirty="0">
              <a:latin typeface="+mj-ea"/>
              <a:ea typeface="宋体" pitchFamily="2" charset="-122"/>
              <a:cs typeface="+mj-ea"/>
              <a:sym typeface="+mn-ea"/>
            </a:endParaRPr>
          </a:p>
        </p:txBody>
      </p:sp>
      <p:sp>
        <p:nvSpPr>
          <p:cNvPr id="3" name="任意多边形 2"/>
          <p:cNvSpPr/>
          <p:nvPr/>
        </p:nvSpPr>
        <p:spPr>
          <a:xfrm>
            <a:off x="4832350" y="3592830"/>
            <a:ext cx="1212215" cy="707390"/>
          </a:xfrm>
          <a:custGeom>
            <a:avLst/>
            <a:gdLst>
              <a:gd name="connisteX0" fmla="*/ 0 w 1212215"/>
              <a:gd name="connsiteY0" fmla="*/ 548640 h 707390"/>
              <a:gd name="connisteX1" fmla="*/ 14605 w 1212215"/>
              <a:gd name="connsiteY1" fmla="*/ 707390 h 707390"/>
              <a:gd name="connisteX2" fmla="*/ 1212215 w 1212215"/>
              <a:gd name="connsiteY2" fmla="*/ 678180 h 707390"/>
              <a:gd name="connisteX3" fmla="*/ 1139825 w 1212215"/>
              <a:gd name="connsiteY3" fmla="*/ 0 h 707390"/>
              <a:gd name="connisteX4" fmla="*/ 0 w 1212215"/>
              <a:gd name="connsiteY4" fmla="*/ 548640 h 70739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1212215" h="707390">
                <a:moveTo>
                  <a:pt x="0" y="548640"/>
                </a:moveTo>
                <a:lnTo>
                  <a:pt x="14605" y="707390"/>
                </a:lnTo>
                <a:lnTo>
                  <a:pt x="1212215" y="678180"/>
                </a:lnTo>
                <a:lnTo>
                  <a:pt x="1139825" y="0"/>
                </a:lnTo>
                <a:lnTo>
                  <a:pt x="0" y="548640"/>
                </a:lnTo>
                <a:close/>
              </a:path>
            </a:pathLst>
          </a:custGeom>
          <a:noFill/>
          <a:ln w="38100">
            <a:solidFill>
              <a:srgbClr val="3333FF">
                <a:alpha val="82000"/>
              </a:srgbClr>
            </a:solidFill>
            <a:prstDash val="solid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false" anchor="ctr" anchorCtr="false" forceAA="false" compatLnSpc="true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230" b="1">
              <a:sym typeface="+mn-ea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3197860" y="1283970"/>
            <a:ext cx="1068070" cy="5426075"/>
          </a:xfrm>
          <a:custGeom>
            <a:avLst/>
            <a:gdLst>
              <a:gd name="connisteX0" fmla="*/ 173355 w 1068070"/>
              <a:gd name="connsiteY0" fmla="*/ 0 h 5426075"/>
              <a:gd name="connisteX1" fmla="*/ 0 w 1068070"/>
              <a:gd name="connsiteY1" fmla="*/ 534035 h 5426075"/>
              <a:gd name="connisteX2" fmla="*/ 418465 w 1068070"/>
              <a:gd name="connsiteY2" fmla="*/ 3420110 h 5426075"/>
              <a:gd name="connisteX3" fmla="*/ 1068070 w 1068070"/>
              <a:gd name="connsiteY3" fmla="*/ 5426075 h 54260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1068070" h="5426075">
                <a:moveTo>
                  <a:pt x="173355" y="0"/>
                </a:moveTo>
                <a:lnTo>
                  <a:pt x="0" y="534035"/>
                </a:lnTo>
                <a:lnTo>
                  <a:pt x="418465" y="3420110"/>
                </a:lnTo>
                <a:lnTo>
                  <a:pt x="1068070" y="5426075"/>
                </a:lnTo>
              </a:path>
            </a:pathLst>
          </a:custGeom>
          <a:noFill/>
          <a:ln w="50800">
            <a:solidFill>
              <a:srgbClr val="FF33CC">
                <a:alpha val="82000"/>
              </a:srgbClr>
            </a:solidFill>
            <a:prstDash val="solid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false" anchor="ctr" anchorCtr="false" forceAA="false" compatLnSpc="true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230">
              <a:sym typeface="+mn-ea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647700" y="1811655"/>
            <a:ext cx="8553450" cy="3638550"/>
          </a:xfrm>
          <a:custGeom>
            <a:avLst/>
            <a:gdLst>
              <a:gd name="connisteX0" fmla="*/ 0 w 8553450"/>
              <a:gd name="connsiteY0" fmla="*/ 3638550 h 3638550"/>
              <a:gd name="connisteX1" fmla="*/ 3009900 w 8553450"/>
              <a:gd name="connsiteY1" fmla="*/ 2686050 h 3638550"/>
              <a:gd name="connisteX2" fmla="*/ 5638800 w 8553450"/>
              <a:gd name="connsiteY2" fmla="*/ 1543050 h 3638550"/>
              <a:gd name="connisteX3" fmla="*/ 8553450 w 8553450"/>
              <a:gd name="connsiteY3" fmla="*/ 0 h 36385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553450" h="3638550">
                <a:moveTo>
                  <a:pt x="0" y="3638550"/>
                </a:moveTo>
                <a:lnTo>
                  <a:pt x="3009900" y="2686050"/>
                </a:lnTo>
                <a:lnTo>
                  <a:pt x="5638800" y="1543050"/>
                </a:lnTo>
                <a:lnTo>
                  <a:pt x="8553450" y="0"/>
                </a:lnTo>
              </a:path>
            </a:pathLst>
          </a:custGeom>
          <a:noFill/>
          <a:ln w="50800">
            <a:solidFill>
              <a:srgbClr val="FF33CC">
                <a:alpha val="82000"/>
              </a:srgbClr>
            </a:solidFill>
            <a:prstDash val="solid"/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false" anchor="ctr" anchorCtr="false" forceAA="false" compatLnSpc="true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2230">
              <a:sym typeface="+mn-ea"/>
            </a:endParaRPr>
          </a:p>
        </p:txBody>
      </p:sp>
      <p:sp>
        <p:nvSpPr>
          <p:cNvPr id="10" name="文本框 9"/>
          <p:cNvSpPr txBox="true"/>
          <p:nvPr/>
        </p:nvSpPr>
        <p:spPr>
          <a:xfrm>
            <a:off x="3197664" y="1292773"/>
            <a:ext cx="157506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3333FF"/>
                </a:solidFill>
                <a:effectLst>
                  <a:glow rad="762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sz="2000" dirty="0">
                <a:solidFill>
                  <a:srgbClr val="FF33CC"/>
                </a:solidFill>
              </a:rPr>
              <a:t>地铁</a:t>
            </a:r>
            <a:r>
              <a:rPr lang="en-US" altLang="zh-CN" sz="2000" dirty="0">
                <a:solidFill>
                  <a:srgbClr val="FF33CC"/>
                </a:solidFill>
              </a:rPr>
              <a:t>2</a:t>
            </a:r>
            <a:r>
              <a:rPr lang="zh-CN" altLang="en-US" sz="2000" dirty="0">
                <a:solidFill>
                  <a:srgbClr val="FF33CC"/>
                </a:solidFill>
              </a:rPr>
              <a:t>号线</a:t>
            </a:r>
            <a:endParaRPr lang="zh-CN" altLang="en-US" sz="2000" dirty="0">
              <a:solidFill>
                <a:srgbClr val="FF33CC"/>
              </a:solidFill>
            </a:endParaRPr>
          </a:p>
        </p:txBody>
      </p:sp>
      <p:sp>
        <p:nvSpPr>
          <p:cNvPr id="11" name="文本框 10"/>
          <p:cNvSpPr txBox="true"/>
          <p:nvPr/>
        </p:nvSpPr>
        <p:spPr>
          <a:xfrm>
            <a:off x="4429731" y="4622623"/>
            <a:ext cx="23182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3333FF"/>
                </a:solidFill>
                <a:effectLst>
                  <a:glow rad="762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400" dirty="0">
                <a:latin typeface="+mj-ea"/>
                <a:ea typeface="宋体" pitchFamily="2" charset="-122"/>
                <a:cs typeface="+mj-ea"/>
                <a:sym typeface="+mn-ea"/>
              </a:rPr>
              <a:t>永环社区</a:t>
            </a:r>
            <a:endParaRPr lang="zh-CN" altLang="en-US" sz="1400" dirty="0">
              <a:latin typeface="+mj-ea"/>
              <a:ea typeface="宋体" pitchFamily="2" charset="-122"/>
              <a:cs typeface="+mj-ea"/>
              <a:sym typeface="+mn-ea"/>
            </a:endParaRPr>
          </a:p>
        </p:txBody>
      </p:sp>
      <p:sp>
        <p:nvSpPr>
          <p:cNvPr id="12" name="文本框 11"/>
          <p:cNvSpPr txBox="true"/>
          <p:nvPr/>
        </p:nvSpPr>
        <p:spPr>
          <a:xfrm>
            <a:off x="2825721" y="3793313"/>
            <a:ext cx="23182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3333FF"/>
                </a:solidFill>
                <a:effectLst>
                  <a:glow rad="762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400" dirty="0">
                <a:latin typeface="+mj-ea"/>
                <a:ea typeface="宋体" pitchFamily="2" charset="-122"/>
                <a:cs typeface="+mj-ea"/>
                <a:sym typeface="+mn-ea"/>
              </a:rPr>
              <a:t>百联商场</a:t>
            </a:r>
            <a:endParaRPr lang="zh-CN" altLang="en-US" sz="1400" dirty="0">
              <a:latin typeface="+mj-ea"/>
              <a:ea typeface="宋体" pitchFamily="2" charset="-122"/>
              <a:cs typeface="+mj-ea"/>
              <a:sym typeface="+mn-ea"/>
            </a:endParaRPr>
          </a:p>
        </p:txBody>
      </p:sp>
      <p:sp>
        <p:nvSpPr>
          <p:cNvPr id="13" name="文本框 12"/>
          <p:cNvSpPr txBox="true"/>
          <p:nvPr/>
        </p:nvSpPr>
        <p:spPr>
          <a:xfrm>
            <a:off x="7515831" y="3486608"/>
            <a:ext cx="23182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3333FF"/>
                </a:solidFill>
                <a:effectLst>
                  <a:glow rad="762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400" dirty="0">
                <a:latin typeface="+mj-ea"/>
                <a:ea typeface="宋体" pitchFamily="2" charset="-122"/>
                <a:cs typeface="+mj-ea"/>
                <a:sym typeface="+mn-ea"/>
              </a:rPr>
              <a:t>沈阳方城</a:t>
            </a:r>
            <a:endParaRPr lang="zh-CN" altLang="en-US" sz="1400" dirty="0">
              <a:latin typeface="+mj-ea"/>
              <a:ea typeface="宋体" pitchFamily="2" charset="-122"/>
              <a:cs typeface="+mj-ea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265930" y="5290820"/>
            <a:ext cx="4454525" cy="125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以此为例，标注项目位置、周边社区商业学校、地铁线路、主要道路等信息。</a:t>
            </a:r>
            <a:endParaRPr lang="zh-CN" altLang="en-US"/>
          </a:p>
        </p:txBody>
      </p:sp>
      <p:sp>
        <p:nvSpPr>
          <p:cNvPr id="19" name="文本框 18"/>
          <p:cNvSpPr txBox="true"/>
          <p:nvPr/>
        </p:nvSpPr>
        <p:spPr>
          <a:xfrm rot="20400000">
            <a:off x="3558540" y="4306570"/>
            <a:ext cx="12592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3333FF"/>
                </a:solidFill>
                <a:effectLst>
                  <a:glow rad="76200">
                    <a:schemeClr val="bg1"/>
                  </a:glo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400" dirty="0">
                <a:latin typeface="+mj-ea"/>
                <a:ea typeface="宋体" pitchFamily="2" charset="-122"/>
                <a:cs typeface="+mj-ea"/>
                <a:sym typeface="+mn-ea"/>
              </a:rPr>
              <a:t>大西路</a:t>
            </a:r>
            <a:endParaRPr lang="zh-CN" altLang="en-US" sz="1400" dirty="0">
              <a:latin typeface="+mj-ea"/>
              <a:ea typeface="宋体" pitchFamily="2" charset="-122"/>
              <a:cs typeface="+mj-ea"/>
              <a:sym typeface="+mn-ea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9294495" y="5276215"/>
            <a:ext cx="4454525" cy="125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ym typeface="+mn-ea"/>
              </a:rPr>
              <a:t>以此为例，</a:t>
            </a:r>
            <a:r>
              <a:rPr lang="zh-CN" altLang="en-US"/>
              <a:t>在此地图上标注地块位置。</a:t>
            </a:r>
            <a:endParaRPr lang="zh-CN" altLang="en-US"/>
          </a:p>
        </p:txBody>
      </p:sp>
      <p:sp>
        <p:nvSpPr>
          <p:cNvPr id="29" name="标题 1"/>
          <p:cNvSpPr txBox="true"/>
          <p:nvPr/>
        </p:nvSpPr>
        <p:spPr>
          <a:xfrm>
            <a:off x="520065" y="346710"/>
            <a:ext cx="2305685" cy="704850"/>
          </a:xfrm>
        </p:spPr>
        <p:txBody>
          <a:bodyPr wrap="square"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000"/>
              </a:lnSpc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+mj-ea"/>
                <a:cs typeface="+mj-ea"/>
              </a:rPr>
              <a:t>1.</a:t>
            </a:r>
            <a:r>
              <a:rPr lang="zh-CN" altLang="en-US" sz="2800" b="1" dirty="0">
                <a:solidFill>
                  <a:schemeClr val="tx1"/>
                </a:solidFill>
                <a:latin typeface="+mj-ea"/>
                <a:cs typeface="+mj-ea"/>
              </a:rPr>
              <a:t>项目情况</a:t>
            </a:r>
            <a:endParaRPr lang="zh-CN" altLang="en-US" sz="2800" b="1" dirty="0">
              <a:solidFill>
                <a:schemeClr val="tx1"/>
              </a:solidFill>
              <a:latin typeface="+mj-ea"/>
              <a:cs typeface="+mj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1"/>
          <p:cNvSpPr txBox="true"/>
          <p:nvPr/>
        </p:nvSpPr>
        <p:spPr>
          <a:xfrm>
            <a:off x="520065" y="346710"/>
            <a:ext cx="3921125" cy="704850"/>
          </a:xfrm>
        </p:spPr>
        <p:txBody>
          <a:bodyPr wrap="square"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000"/>
              </a:lnSpc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+mj-ea"/>
                <a:cs typeface="+mj-ea"/>
              </a:rPr>
              <a:t>2.</a:t>
            </a:r>
            <a:r>
              <a:rPr lang="zh-CN" altLang="en-US" sz="2800" b="1" dirty="0">
                <a:solidFill>
                  <a:schemeClr val="tx1"/>
                </a:solidFill>
                <a:latin typeface="+mj-ea"/>
                <a:cs typeface="+mj-ea"/>
              </a:rPr>
              <a:t>总平面图及鸟瞰图</a:t>
            </a:r>
            <a:endParaRPr lang="zh-CN" altLang="en-US" sz="2800" b="1" dirty="0">
              <a:solidFill>
                <a:schemeClr val="tx1"/>
              </a:solidFill>
              <a:latin typeface="+mj-ea"/>
              <a:cs typeface="+mj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20065" y="1385570"/>
            <a:ext cx="4454525" cy="125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以下图为例，请在总平面图及鸟瞰图中，标注申报房源分布。现状图、效果图均可。</a:t>
            </a:r>
            <a:endParaRPr lang="en-US" altLang="zh-CN"/>
          </a:p>
        </p:txBody>
      </p:sp>
      <p:pic>
        <p:nvPicPr>
          <p:cNvPr id="9" name="图片 8"/>
          <p:cNvPicPr>
            <a:picLocks noChangeAspect="true"/>
          </p:cNvPicPr>
          <p:nvPr/>
        </p:nvPicPr>
        <p:blipFill>
          <a:blip r:embed="rId1"/>
          <a:srcRect l="40311" t="27129" r="16026" b="25446"/>
          <a:stretch>
            <a:fillRect/>
          </a:stretch>
        </p:blipFill>
        <p:spPr>
          <a:xfrm>
            <a:off x="520065" y="3164205"/>
            <a:ext cx="7224395" cy="4953000"/>
          </a:xfrm>
          <a:prstGeom prst="rect">
            <a:avLst/>
          </a:prstGeom>
        </p:spPr>
      </p:pic>
      <p:sp>
        <p:nvSpPr>
          <p:cNvPr id="10" name="任意多边形 9"/>
          <p:cNvSpPr/>
          <p:nvPr/>
        </p:nvSpPr>
        <p:spPr>
          <a:xfrm>
            <a:off x="3599180" y="5316855"/>
            <a:ext cx="571500" cy="514350"/>
          </a:xfrm>
          <a:custGeom>
            <a:avLst/>
            <a:gdLst>
              <a:gd name="connisteX0" fmla="*/ 0 w 571500"/>
              <a:gd name="connsiteY0" fmla="*/ 133350 h 514350"/>
              <a:gd name="connisteX1" fmla="*/ 76200 w 571500"/>
              <a:gd name="connsiteY1" fmla="*/ 514350 h 514350"/>
              <a:gd name="connisteX2" fmla="*/ 571500 w 571500"/>
              <a:gd name="connsiteY2" fmla="*/ 419100 h 514350"/>
              <a:gd name="connisteX3" fmla="*/ 495300 w 571500"/>
              <a:gd name="connsiteY3" fmla="*/ 0 h 514350"/>
              <a:gd name="connisteX4" fmla="*/ 0 w 571500"/>
              <a:gd name="connsiteY4" fmla="*/ 133350 h 5143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571500" h="514350">
                <a:moveTo>
                  <a:pt x="0" y="133350"/>
                </a:moveTo>
                <a:lnTo>
                  <a:pt x="76200" y="514350"/>
                </a:lnTo>
                <a:lnTo>
                  <a:pt x="571500" y="419100"/>
                </a:lnTo>
                <a:lnTo>
                  <a:pt x="495300" y="0"/>
                </a:lnTo>
                <a:lnTo>
                  <a:pt x="0" y="133350"/>
                </a:lnTo>
                <a:close/>
              </a:path>
            </a:pathLst>
          </a:custGeom>
          <a:noFill/>
          <a:ln w="41275" cmpd="sng">
            <a:solidFill>
              <a:srgbClr val="FF33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true"/>
          </p:cNvPicPr>
          <p:nvPr/>
        </p:nvPicPr>
        <p:blipFill>
          <a:blip r:embed="rId2"/>
          <a:srcRect l="14806" r="16041"/>
          <a:stretch>
            <a:fillRect/>
          </a:stretch>
        </p:blipFill>
        <p:spPr>
          <a:xfrm>
            <a:off x="7972425" y="3164205"/>
            <a:ext cx="6471285" cy="4953635"/>
          </a:xfrm>
          <a:prstGeom prst="rect">
            <a:avLst/>
          </a:prstGeom>
        </p:spPr>
      </p:pic>
      <p:sp>
        <p:nvSpPr>
          <p:cNvPr id="13" name="任意多边形 12"/>
          <p:cNvSpPr/>
          <p:nvPr/>
        </p:nvSpPr>
        <p:spPr>
          <a:xfrm>
            <a:off x="10200005" y="5367020"/>
            <a:ext cx="1832610" cy="2482215"/>
          </a:xfrm>
          <a:custGeom>
            <a:avLst/>
            <a:gdLst>
              <a:gd name="connisteX0" fmla="*/ 129540 w 1832610"/>
              <a:gd name="connsiteY0" fmla="*/ 0 h 2482215"/>
              <a:gd name="connisteX1" fmla="*/ 0 w 1832610"/>
              <a:gd name="connsiteY1" fmla="*/ 461645 h 2482215"/>
              <a:gd name="connisteX2" fmla="*/ 418465 w 1832610"/>
              <a:gd name="connsiteY2" fmla="*/ 1529715 h 2482215"/>
              <a:gd name="connisteX3" fmla="*/ 389255 w 1832610"/>
              <a:gd name="connsiteY3" fmla="*/ 1905000 h 2482215"/>
              <a:gd name="connisteX4" fmla="*/ 230505 w 1832610"/>
              <a:gd name="connsiteY4" fmla="*/ 1890395 h 2482215"/>
              <a:gd name="connisteX5" fmla="*/ 187325 w 1832610"/>
              <a:gd name="connsiteY5" fmla="*/ 2482215 h 2482215"/>
              <a:gd name="connisteX6" fmla="*/ 1673860 w 1832610"/>
              <a:gd name="connsiteY6" fmla="*/ 2482215 h 2482215"/>
              <a:gd name="connisteX7" fmla="*/ 1630680 w 1832610"/>
              <a:gd name="connsiteY7" fmla="*/ 2106930 h 2482215"/>
              <a:gd name="connisteX8" fmla="*/ 1529715 w 1832610"/>
              <a:gd name="connsiteY8" fmla="*/ 1847215 h 2482215"/>
              <a:gd name="connisteX9" fmla="*/ 1442720 w 1832610"/>
              <a:gd name="connsiteY9" fmla="*/ 1400175 h 2482215"/>
              <a:gd name="connisteX10" fmla="*/ 1832610 w 1832610"/>
              <a:gd name="connsiteY10" fmla="*/ 375285 h 2482215"/>
              <a:gd name="connisteX11" fmla="*/ 1673860 w 1832610"/>
              <a:gd name="connsiteY11" fmla="*/ 0 h 2482215"/>
              <a:gd name="connisteX12" fmla="*/ 86360 w 1832610"/>
              <a:gd name="connsiteY12" fmla="*/ 14605 h 2482215"/>
              <a:gd name="connisteX13" fmla="*/ 158750 w 1832610"/>
              <a:gd name="connsiteY13" fmla="*/ 57785 h 24822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rect l="l" t="t" r="r" b="b"/>
            <a:pathLst>
              <a:path w="1832610" h="2482215">
                <a:moveTo>
                  <a:pt x="129540" y="0"/>
                </a:moveTo>
                <a:lnTo>
                  <a:pt x="0" y="461645"/>
                </a:lnTo>
                <a:lnTo>
                  <a:pt x="418465" y="1529715"/>
                </a:lnTo>
                <a:lnTo>
                  <a:pt x="389255" y="1905000"/>
                </a:lnTo>
                <a:lnTo>
                  <a:pt x="230505" y="1890395"/>
                </a:lnTo>
                <a:lnTo>
                  <a:pt x="187325" y="2482215"/>
                </a:lnTo>
                <a:lnTo>
                  <a:pt x="1673860" y="2482215"/>
                </a:lnTo>
                <a:lnTo>
                  <a:pt x="1630680" y="2106930"/>
                </a:lnTo>
                <a:lnTo>
                  <a:pt x="1529715" y="1847215"/>
                </a:lnTo>
                <a:lnTo>
                  <a:pt x="1442720" y="1400175"/>
                </a:lnTo>
                <a:lnTo>
                  <a:pt x="1832610" y="375285"/>
                </a:lnTo>
                <a:lnTo>
                  <a:pt x="1673860" y="0"/>
                </a:lnTo>
                <a:lnTo>
                  <a:pt x="86360" y="14605"/>
                </a:lnTo>
                <a:lnTo>
                  <a:pt x="158750" y="57785"/>
                </a:lnTo>
              </a:path>
            </a:pathLst>
          </a:custGeom>
          <a:solidFill>
            <a:schemeClr val="accent4">
              <a:alpha val="26000"/>
            </a:schemeClr>
          </a:solidFill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false" anchor="ctr" anchorCtr="false" forceAA="false" compatLnSpc="true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12032615" y="4602480"/>
            <a:ext cx="2034540" cy="404495"/>
          </a:xfrm>
          <a:prstGeom prst="wedgeRectCallout">
            <a:avLst>
              <a:gd name="adj1" fmla="val -96722"/>
              <a:gd name="adj2" fmla="val 85663"/>
            </a:avLst>
          </a:prstGeom>
          <a:solidFill>
            <a:schemeClr val="accent4"/>
          </a:solidFill>
          <a:ln w="1270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</a:rPr>
              <a:t>X</a:t>
            </a:r>
            <a:r>
              <a:rPr lang="zh-CN" altLang="en-US">
                <a:solidFill>
                  <a:schemeClr val="tx1"/>
                </a:solidFill>
              </a:rPr>
              <a:t>号楼，</a:t>
            </a:r>
            <a:r>
              <a:rPr lang="en-US" altLang="zh-CN">
                <a:solidFill>
                  <a:schemeClr val="tx1"/>
                </a:solidFill>
              </a:rPr>
              <a:t>X</a:t>
            </a:r>
            <a:r>
              <a:rPr lang="zh-CN" altLang="en-US">
                <a:solidFill>
                  <a:schemeClr val="tx1"/>
                </a:solidFill>
              </a:rPr>
              <a:t>套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4743450" y="4356735"/>
            <a:ext cx="2034540" cy="404495"/>
          </a:xfrm>
          <a:prstGeom prst="wedgeRectCallout">
            <a:avLst>
              <a:gd name="adj1" fmla="val -75436"/>
              <a:gd name="adj2" fmla="val 178414"/>
            </a:avLst>
          </a:prstGeom>
          <a:solidFill>
            <a:schemeClr val="accent4"/>
          </a:solidFill>
          <a:ln w="12700" cmpd="sng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</a:rPr>
              <a:t>X</a:t>
            </a:r>
            <a:r>
              <a:rPr lang="zh-CN" altLang="en-US">
                <a:solidFill>
                  <a:schemeClr val="tx1"/>
                </a:solidFill>
              </a:rPr>
              <a:t>号楼，</a:t>
            </a:r>
            <a:r>
              <a:rPr lang="en-US" altLang="zh-CN">
                <a:solidFill>
                  <a:schemeClr val="tx1"/>
                </a:solidFill>
              </a:rPr>
              <a:t>X</a:t>
            </a:r>
            <a:r>
              <a:rPr lang="zh-CN" altLang="en-US">
                <a:solidFill>
                  <a:schemeClr val="tx1"/>
                </a:solidFill>
              </a:rPr>
              <a:t>套</a:t>
            </a: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 1"/>
          <p:cNvSpPr txBox="true"/>
          <p:nvPr/>
        </p:nvSpPr>
        <p:spPr>
          <a:xfrm>
            <a:off x="520065" y="346710"/>
            <a:ext cx="3921125" cy="704850"/>
          </a:xfrm>
        </p:spPr>
        <p:txBody>
          <a:bodyPr wrap="square" anchor="ctr"/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None/>
              <a:defRPr sz="36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7000"/>
              </a:lnSpc>
              <a:buFontTx/>
            </a:pPr>
            <a:r>
              <a:rPr lang="en-US" altLang="zh-CN" sz="2800" b="1" dirty="0">
                <a:solidFill>
                  <a:schemeClr val="tx1"/>
                </a:solidFill>
                <a:latin typeface="+mj-ea"/>
                <a:cs typeface="+mj-ea"/>
              </a:rPr>
              <a:t>3.</a:t>
            </a:r>
            <a:r>
              <a:rPr lang="zh-CN" altLang="en-US" sz="2800" b="1" dirty="0">
                <a:solidFill>
                  <a:schemeClr val="tx1"/>
                </a:solidFill>
                <a:latin typeface="+mj-ea"/>
                <a:cs typeface="+mj-ea"/>
              </a:rPr>
              <a:t>现状图</a:t>
            </a:r>
            <a:endParaRPr lang="zh-CN" altLang="en-US" sz="2800" b="1" dirty="0">
              <a:solidFill>
                <a:schemeClr val="tx1"/>
              </a:solidFill>
              <a:latin typeface="+mj-ea"/>
              <a:cs typeface="+mj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520065" y="1385570"/>
            <a:ext cx="4454525" cy="1250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申报楼宇现状照片。</a:t>
            </a:r>
            <a:endParaRPr lang="en-US" altLang="zh-CN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true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false"/>
        </a:gradFill>
        <a:gradFill rotWithShape="true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false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true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fals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WPS 演示</Application>
  <PresentationFormat>自定义</PresentationFormat>
  <Paragraphs>54</Paragraphs>
  <Slides>4</Slides>
  <Notes>39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9" baseType="lpstr">
      <vt:lpstr>Arial</vt:lpstr>
      <vt:lpstr>宋体</vt:lpstr>
      <vt:lpstr>Wingdings</vt:lpstr>
      <vt:lpstr>Nimbus Roman No9 L</vt:lpstr>
      <vt:lpstr>黑体</vt:lpstr>
      <vt:lpstr>方正黑体_GBK</vt:lpstr>
      <vt:lpstr>仿宋_GB2312</vt:lpstr>
      <vt:lpstr>方正仿宋_GBK</vt:lpstr>
      <vt:lpstr>CESI仿宋-GB2312</vt:lpstr>
      <vt:lpstr>微软雅黑</vt:lpstr>
      <vt:lpstr>宋体</vt:lpstr>
      <vt:lpstr>Arial Unicode MS</vt:lpstr>
      <vt:lpstr>方正书宋_GBK</vt:lpstr>
      <vt:lpstr>Arial Black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uos</dc:creator>
  <cp:lastModifiedBy>uos</cp:lastModifiedBy>
  <cp:revision>681</cp:revision>
  <dcterms:created xsi:type="dcterms:W3CDTF">2026-03-11T05:59:18Z</dcterms:created>
  <dcterms:modified xsi:type="dcterms:W3CDTF">2026-03-11T05:59:18Z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2052-11.8.2.10229</vt:lpwstr>
  </property>
  <property fmtid="{D5CDD505-2E9C-101B-9397-08002B2CF9AE}" pid="3" name="ICV">
    <vt:lpwstr>0C6B86F6635F4BDA97604A24A87D8C65_13</vt:lpwstr>
  </property>
</Properties>
</file>